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3FC2-A0C6-47D1-9C31-41EA6FE3D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Introducing</a:t>
            </a:r>
            <a:r>
              <a:rPr lang="hr-HR" dirty="0"/>
              <a:t>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71F33-D2D5-4D37-8C0B-80C524E47A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Faculty</a:t>
            </a:r>
            <a:r>
              <a:rPr lang="hr-HR" dirty="0"/>
              <a:t> of </a:t>
            </a:r>
            <a:r>
              <a:rPr lang="hr-HR" dirty="0" err="1"/>
              <a:t>Political</a:t>
            </a:r>
            <a:r>
              <a:rPr lang="hr-HR" dirty="0"/>
              <a:t> Science</a:t>
            </a:r>
          </a:p>
        </p:txBody>
      </p:sp>
    </p:spTree>
    <p:extLst>
      <p:ext uri="{BB962C8B-B14F-4D97-AF65-F5344CB8AC3E}">
        <p14:creationId xmlns:p14="http://schemas.microsoft.com/office/powerpoint/2010/main" val="3720421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212F-8CE7-4E62-B372-8BF2C30C1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> Dario Nikić </a:t>
            </a:r>
            <a:r>
              <a:rPr lang="hr-HR" sz="3600" dirty="0" err="1"/>
              <a:t>Čakar</a:t>
            </a:r>
            <a:r>
              <a:rPr lang="hr-HR" sz="3600" dirty="0"/>
              <a:t>, </a:t>
            </a:r>
            <a:r>
              <a:rPr lang="hr-HR" sz="3600" dirty="0" err="1"/>
              <a:t>Assistant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r>
              <a:rPr lang="hr-HR" sz="3600" dirty="0"/>
              <a:t> and ECTS </a:t>
            </a:r>
            <a:r>
              <a:rPr lang="hr-HR" sz="3600" dirty="0" err="1"/>
              <a:t>Coordinator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E8187-A940-473C-A05C-ADDFF7723B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u="sng" dirty="0" err="1"/>
              <a:t>Political</a:t>
            </a:r>
            <a:r>
              <a:rPr lang="hr-HR" b="1" u="sng" dirty="0"/>
              <a:t> </a:t>
            </a:r>
            <a:r>
              <a:rPr lang="hr-HR" b="1" u="sng" dirty="0" err="1"/>
              <a:t>Leadership</a:t>
            </a:r>
            <a:r>
              <a:rPr lang="hr-HR" b="1" u="sng" dirty="0"/>
              <a:t> and </a:t>
            </a:r>
            <a:r>
              <a:rPr lang="hr-HR" b="1" u="sng" dirty="0" err="1"/>
              <a:t>Democracy</a:t>
            </a:r>
            <a:r>
              <a:rPr lang="hr-HR" b="1" u="sng" dirty="0"/>
              <a:t> </a:t>
            </a:r>
          </a:p>
          <a:p>
            <a:pPr marL="0" indent="0">
              <a:buNone/>
            </a:pPr>
            <a:r>
              <a:rPr lang="hr-HR" dirty="0" err="1"/>
              <a:t>Bachelor</a:t>
            </a:r>
            <a:r>
              <a:rPr lang="hr-HR" dirty="0"/>
              <a:t> </a:t>
            </a:r>
            <a:r>
              <a:rPr lang="hr-HR" dirty="0" err="1"/>
              <a:t>studies</a:t>
            </a:r>
            <a:r>
              <a:rPr lang="hr-HR" dirty="0"/>
              <a:t> – 5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	</a:t>
            </a:r>
            <a:r>
              <a:rPr lang="hr-HR" dirty="0" err="1"/>
              <a:t>Monday</a:t>
            </a:r>
            <a:r>
              <a:rPr lang="hr-HR" dirty="0"/>
              <a:t>, 22.10.</a:t>
            </a:r>
          </a:p>
          <a:p>
            <a:pPr marL="0" indent="0">
              <a:buNone/>
            </a:pPr>
            <a:r>
              <a:rPr lang="hr-HR" dirty="0"/>
              <a:t>		08:30 – 10:00</a:t>
            </a:r>
          </a:p>
          <a:p>
            <a:pPr marL="0" indent="0">
              <a:buNone/>
            </a:pPr>
            <a:r>
              <a:rPr lang="hr-HR" dirty="0"/>
              <a:t>		Room: Seminar I (3rd 		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dario.nikic@fpzg.hr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ED1F39-05C1-4DA7-A597-27BE3FDB65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1970" y="2010878"/>
            <a:ext cx="3455335" cy="3438144"/>
          </a:xfrm>
        </p:spPr>
      </p:pic>
    </p:spTree>
    <p:extLst>
      <p:ext uri="{BB962C8B-B14F-4D97-AF65-F5344CB8AC3E}">
        <p14:creationId xmlns:p14="http://schemas.microsoft.com/office/powerpoint/2010/main" val="385653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729E8-D775-4F1E-AB8A-8B80A72D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Tihomir </a:t>
            </a:r>
            <a:r>
              <a:rPr lang="hr-HR" sz="3600" dirty="0" err="1"/>
              <a:t>Cipek</a:t>
            </a:r>
            <a:r>
              <a:rPr lang="hr-HR" sz="3600" dirty="0"/>
              <a:t>, </a:t>
            </a:r>
            <a:r>
              <a:rPr lang="hr-HR" sz="3600" dirty="0" err="1"/>
              <a:t>Full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r>
              <a:rPr lang="hr-HR" sz="3600" dirty="0"/>
              <a:t> </a:t>
            </a:r>
            <a:r>
              <a:rPr lang="hr-HR" sz="3600" dirty="0" err="1"/>
              <a:t>With</a:t>
            </a:r>
            <a:r>
              <a:rPr lang="hr-HR" sz="3600" dirty="0"/>
              <a:t> </a:t>
            </a:r>
            <a:r>
              <a:rPr lang="hr-HR" sz="3600" dirty="0" err="1"/>
              <a:t>Tenure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E5D30-D17E-4F18-BADB-21A781942F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u="sng" dirty="0" err="1"/>
              <a:t>Theories</a:t>
            </a:r>
            <a:r>
              <a:rPr lang="hr-HR" b="1" u="sng" dirty="0"/>
              <a:t> of </a:t>
            </a:r>
            <a:r>
              <a:rPr lang="hr-HR" b="1" u="sng" dirty="0" err="1"/>
              <a:t>Nationalism</a:t>
            </a:r>
            <a:endParaRPr lang="hr-HR" b="1" u="sng" dirty="0"/>
          </a:p>
          <a:p>
            <a:pPr marL="0" indent="0">
              <a:buNone/>
            </a:pPr>
            <a:r>
              <a:rPr lang="hr-HR" dirty="0" err="1"/>
              <a:t>Bachelor</a:t>
            </a:r>
            <a:r>
              <a:rPr lang="hr-HR" dirty="0"/>
              <a:t> </a:t>
            </a:r>
            <a:r>
              <a:rPr lang="hr-HR" dirty="0" err="1"/>
              <a:t>studies</a:t>
            </a:r>
            <a:r>
              <a:rPr lang="hr-HR" dirty="0"/>
              <a:t> – 5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	</a:t>
            </a:r>
            <a:r>
              <a:rPr lang="hr-HR" dirty="0" err="1"/>
              <a:t>Wednesday</a:t>
            </a:r>
            <a:r>
              <a:rPr lang="hr-HR" dirty="0"/>
              <a:t>, 03.10.</a:t>
            </a:r>
          </a:p>
          <a:p>
            <a:pPr marL="0" indent="0">
              <a:buNone/>
            </a:pPr>
            <a:r>
              <a:rPr lang="hr-HR" dirty="0"/>
              <a:t>		12:00 – 15:15</a:t>
            </a:r>
          </a:p>
          <a:p>
            <a:pPr marL="0" indent="0">
              <a:buNone/>
            </a:pPr>
            <a:r>
              <a:rPr lang="hr-HR" dirty="0"/>
              <a:t>		Room: Seminar V (4th 		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tcipek@fpzg.hr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1E8714-7E59-4A63-98CB-EFD4F96B0B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2247"/>
          <a:stretch/>
        </p:blipFill>
        <p:spPr>
          <a:xfrm>
            <a:off x="6529194" y="2010878"/>
            <a:ext cx="4525658" cy="3438144"/>
          </a:xfrm>
        </p:spPr>
      </p:pic>
    </p:spTree>
    <p:extLst>
      <p:ext uri="{BB962C8B-B14F-4D97-AF65-F5344CB8AC3E}">
        <p14:creationId xmlns:p14="http://schemas.microsoft.com/office/powerpoint/2010/main" val="252176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7FFAF-4B50-4860-8569-4DFBFE5C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Nebojša Blanuša, </a:t>
            </a:r>
            <a:r>
              <a:rPr lang="hr-HR" sz="3600" dirty="0" err="1"/>
              <a:t>Associate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E81C5-F3EC-4FDD-99E5-5C59531E00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u="sng" dirty="0" err="1"/>
              <a:t>Theories</a:t>
            </a:r>
            <a:r>
              <a:rPr lang="hr-HR" b="1" u="sng" dirty="0"/>
              <a:t> of </a:t>
            </a:r>
            <a:r>
              <a:rPr lang="hr-HR" b="1" u="sng" dirty="0" err="1"/>
              <a:t>Nationalism</a:t>
            </a:r>
            <a:endParaRPr lang="hr-HR" b="1" u="sng" dirty="0"/>
          </a:p>
          <a:p>
            <a:pPr marL="0" indent="0">
              <a:buNone/>
            </a:pPr>
            <a:r>
              <a:rPr lang="hr-HR" dirty="0" err="1"/>
              <a:t>Bachelor</a:t>
            </a:r>
            <a:r>
              <a:rPr lang="hr-HR" dirty="0"/>
              <a:t> </a:t>
            </a:r>
            <a:r>
              <a:rPr lang="hr-HR" dirty="0" err="1"/>
              <a:t>studies</a:t>
            </a:r>
            <a:r>
              <a:rPr lang="hr-HR" dirty="0"/>
              <a:t> – 5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	</a:t>
            </a:r>
            <a:r>
              <a:rPr lang="hr-HR" dirty="0" err="1"/>
              <a:t>Wednesday</a:t>
            </a:r>
            <a:r>
              <a:rPr lang="hr-HR" dirty="0"/>
              <a:t>, 03.10.</a:t>
            </a:r>
          </a:p>
          <a:p>
            <a:pPr marL="0" indent="0">
              <a:buNone/>
            </a:pPr>
            <a:r>
              <a:rPr lang="hr-HR" dirty="0"/>
              <a:t>		12:00 – 15:15</a:t>
            </a:r>
          </a:p>
          <a:p>
            <a:pPr marL="0" indent="0">
              <a:buNone/>
            </a:pPr>
            <a:r>
              <a:rPr lang="hr-HR" dirty="0"/>
              <a:t>		Room: Seminar V (4th 		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nblanusa@fpzg.hr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163DC1-C9A4-42EF-A6F2-F4A154FFA0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2125" y="2010878"/>
            <a:ext cx="3438144" cy="3438144"/>
          </a:xfrm>
        </p:spPr>
      </p:pic>
    </p:spTree>
    <p:extLst>
      <p:ext uri="{BB962C8B-B14F-4D97-AF65-F5344CB8AC3E}">
        <p14:creationId xmlns:p14="http://schemas.microsoft.com/office/powerpoint/2010/main" val="269787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20D8C-1FC3-47F0-A7FC-5893162F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Nenad Zakošek, </a:t>
            </a:r>
            <a:r>
              <a:rPr lang="hr-HR" sz="3600" dirty="0" err="1"/>
              <a:t>Full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r>
              <a:rPr lang="hr-HR" sz="3600" dirty="0"/>
              <a:t> </a:t>
            </a:r>
            <a:r>
              <a:rPr lang="hr-HR" sz="3600" dirty="0" err="1"/>
              <a:t>With</a:t>
            </a:r>
            <a:r>
              <a:rPr lang="hr-HR" sz="3600" dirty="0"/>
              <a:t> </a:t>
            </a:r>
            <a:r>
              <a:rPr lang="hr-HR" sz="3600" dirty="0" err="1"/>
              <a:t>Tenure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FF7EE-9DBC-4B21-952D-AC092F424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964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u="sng" dirty="0" err="1"/>
              <a:t>Democracy</a:t>
            </a:r>
            <a:r>
              <a:rPr lang="hr-HR" b="1" u="sng" dirty="0"/>
              <a:t> and </a:t>
            </a:r>
            <a:r>
              <a:rPr lang="hr-HR" b="1" u="sng" dirty="0" err="1"/>
              <a:t>Economic</a:t>
            </a:r>
            <a:r>
              <a:rPr lang="hr-HR" b="1" u="sng" dirty="0"/>
              <a:t> Development</a:t>
            </a:r>
          </a:p>
          <a:p>
            <a:pPr marL="0" indent="0">
              <a:buNone/>
            </a:pPr>
            <a:r>
              <a:rPr lang="hr-HR" dirty="0"/>
              <a:t>Master </a:t>
            </a:r>
            <a:r>
              <a:rPr lang="hr-HR" dirty="0" err="1"/>
              <a:t>studies</a:t>
            </a:r>
            <a:r>
              <a:rPr lang="hr-HR" dirty="0"/>
              <a:t> – 7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	</a:t>
            </a:r>
            <a:r>
              <a:rPr lang="hr-HR" dirty="0" err="1"/>
              <a:t>Thursday</a:t>
            </a:r>
            <a:r>
              <a:rPr lang="hr-HR" dirty="0"/>
              <a:t>, 04.10.</a:t>
            </a:r>
          </a:p>
          <a:p>
            <a:pPr marL="0" indent="0">
              <a:buNone/>
            </a:pPr>
            <a:r>
              <a:rPr lang="hr-HR" dirty="0"/>
              <a:t>		15:30 – 18:45</a:t>
            </a:r>
          </a:p>
          <a:p>
            <a:pPr marL="0" indent="0">
              <a:buNone/>
            </a:pPr>
            <a:r>
              <a:rPr lang="hr-HR" dirty="0"/>
              <a:t>		Room: F3 (3rd </a:t>
            </a:r>
            <a:r>
              <a:rPr lang="hr-HR" dirty="0" err="1"/>
              <a:t>floor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		</a:t>
            </a:r>
            <a:r>
              <a:rPr lang="hr-HR" dirty="0" err="1"/>
              <a:t>Fabkovićeva</a:t>
            </a:r>
            <a:r>
              <a:rPr lang="hr-HR" dirty="0"/>
              <a:t> </a:t>
            </a:r>
            <a:r>
              <a:rPr lang="hr-HR" dirty="0" err="1"/>
              <a:t>street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nenad.zakosek@fpzg.hr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B69727-4584-4CC4-BE8D-EA39339C94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66345" y="2010878"/>
            <a:ext cx="2838892" cy="3248955"/>
          </a:xfrm>
        </p:spPr>
      </p:pic>
    </p:spTree>
    <p:extLst>
      <p:ext uri="{BB962C8B-B14F-4D97-AF65-F5344CB8AC3E}">
        <p14:creationId xmlns:p14="http://schemas.microsoft.com/office/powerpoint/2010/main" val="423968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9A6E-2D5F-4CCF-AFCD-9D347EE2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 Dagmar Radin, </a:t>
            </a:r>
            <a:r>
              <a:rPr lang="hr-HR" sz="3600" dirty="0" err="1"/>
              <a:t>Associate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3CF7F-D4E4-4CB7-A045-2E334FEDAB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u="sng" dirty="0"/>
              <a:t>Health </a:t>
            </a:r>
            <a:r>
              <a:rPr lang="hr-HR" b="1" u="sng" dirty="0" err="1"/>
              <a:t>Policy</a:t>
            </a:r>
            <a:r>
              <a:rPr lang="hr-HR" b="1" u="sng" dirty="0"/>
              <a:t> and Systems</a:t>
            </a:r>
          </a:p>
          <a:p>
            <a:pPr marL="0" indent="0">
              <a:buNone/>
            </a:pPr>
            <a:r>
              <a:rPr lang="hr-HR" dirty="0"/>
              <a:t>Master </a:t>
            </a:r>
            <a:r>
              <a:rPr lang="hr-HR" dirty="0" err="1"/>
              <a:t>studies</a:t>
            </a:r>
            <a:r>
              <a:rPr lang="hr-HR" dirty="0"/>
              <a:t> – 7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	</a:t>
            </a:r>
            <a:r>
              <a:rPr lang="hr-HR" dirty="0" err="1"/>
              <a:t>Wednesday</a:t>
            </a:r>
            <a:r>
              <a:rPr lang="hr-HR" dirty="0"/>
              <a:t>, 03.10.</a:t>
            </a:r>
          </a:p>
          <a:p>
            <a:pPr marL="0" indent="0">
              <a:buNone/>
            </a:pPr>
            <a:r>
              <a:rPr lang="hr-HR" dirty="0"/>
              <a:t>		15:30 – 18:45</a:t>
            </a:r>
          </a:p>
          <a:p>
            <a:pPr marL="0" indent="0">
              <a:buNone/>
            </a:pPr>
            <a:r>
              <a:rPr lang="hr-HR" dirty="0"/>
              <a:t>		Room: Seminar V (4th 		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dradin@fpzg.hr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363A37-C2C4-4816-A2B6-3B736EE0BA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2477" y="1864194"/>
            <a:ext cx="3584828" cy="3584828"/>
          </a:xfrm>
        </p:spPr>
      </p:pic>
    </p:spTree>
    <p:extLst>
      <p:ext uri="{BB962C8B-B14F-4D97-AF65-F5344CB8AC3E}">
        <p14:creationId xmlns:p14="http://schemas.microsoft.com/office/powerpoint/2010/main" val="1118048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62CD-FE0E-4C11-B26D-4748B5ED0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Boris Havel, </a:t>
            </a:r>
            <a:r>
              <a:rPr lang="hr-HR" sz="3600" dirty="0" err="1"/>
              <a:t>Assistant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1C8A8-E801-4644-832D-27328FAEC1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Religion and Politics in the Middle East </a:t>
            </a:r>
            <a:endParaRPr lang="hr-HR" b="1" u="sng" dirty="0"/>
          </a:p>
          <a:p>
            <a:pPr marL="0" indent="0">
              <a:buNone/>
            </a:pPr>
            <a:r>
              <a:rPr lang="hr-HR" dirty="0"/>
              <a:t>Master </a:t>
            </a:r>
            <a:r>
              <a:rPr lang="hr-HR" dirty="0" err="1"/>
              <a:t>studies</a:t>
            </a:r>
            <a:r>
              <a:rPr lang="hr-HR" dirty="0"/>
              <a:t>- 7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	</a:t>
            </a:r>
            <a:r>
              <a:rPr lang="hr-HR" dirty="0" err="1"/>
              <a:t>Thursday</a:t>
            </a:r>
            <a:r>
              <a:rPr lang="hr-HR" dirty="0"/>
              <a:t>, 04.10.</a:t>
            </a:r>
          </a:p>
          <a:p>
            <a:pPr marL="0" indent="0">
              <a:buNone/>
            </a:pPr>
            <a:r>
              <a:rPr lang="hr-HR" dirty="0"/>
              <a:t>		12:00 – 15:15</a:t>
            </a:r>
          </a:p>
          <a:p>
            <a:pPr marL="0" indent="0">
              <a:buNone/>
            </a:pPr>
            <a:r>
              <a:rPr lang="hr-HR" dirty="0"/>
              <a:t>		Room: D (2nd 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boris.havel@fpzg.hr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904CCB0-DB1E-4BDA-85A0-A60822B628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3789" y="2010878"/>
            <a:ext cx="4471063" cy="3438144"/>
          </a:xfrm>
        </p:spPr>
      </p:pic>
    </p:spTree>
    <p:extLst>
      <p:ext uri="{BB962C8B-B14F-4D97-AF65-F5344CB8AC3E}">
        <p14:creationId xmlns:p14="http://schemas.microsoft.com/office/powerpoint/2010/main" val="1512285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ADBC-D4C1-4515-8C6E-26A38F9D1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Tena Perišin, </a:t>
            </a:r>
            <a:r>
              <a:rPr lang="hr-HR" sz="3600" dirty="0" err="1"/>
              <a:t>Associate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E2F8A-16C9-4EC7-BB7C-EA52D62276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Television News in Multimedia Environment</a:t>
            </a:r>
            <a:endParaRPr lang="hr-HR" b="1" u="sng" dirty="0"/>
          </a:p>
          <a:p>
            <a:pPr marL="0" indent="0">
              <a:buNone/>
            </a:pPr>
            <a:r>
              <a:rPr lang="hr-HR" dirty="0"/>
              <a:t>Master </a:t>
            </a:r>
            <a:r>
              <a:rPr lang="hr-HR" dirty="0" err="1"/>
              <a:t>studies</a:t>
            </a:r>
            <a:r>
              <a:rPr lang="hr-HR" dirty="0"/>
              <a:t> – 7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	</a:t>
            </a:r>
            <a:r>
              <a:rPr lang="hr-HR" dirty="0" err="1"/>
              <a:t>Monday</a:t>
            </a:r>
            <a:r>
              <a:rPr lang="hr-HR" dirty="0"/>
              <a:t>, 01.10.</a:t>
            </a:r>
          </a:p>
          <a:p>
            <a:pPr marL="0" indent="0">
              <a:buNone/>
            </a:pPr>
            <a:r>
              <a:rPr lang="hr-HR" dirty="0"/>
              <a:t>		12:00 – 15:15</a:t>
            </a:r>
          </a:p>
          <a:p>
            <a:pPr marL="0" indent="0">
              <a:buNone/>
            </a:pPr>
            <a:r>
              <a:rPr lang="hr-HR" dirty="0"/>
              <a:t>		Room: D (2nd 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tena.perisin@fpzg.hr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C32E7D-70E4-4DF8-B224-B5ED28FCF2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756" r="14334"/>
          <a:stretch/>
        </p:blipFill>
        <p:spPr>
          <a:xfrm>
            <a:off x="6048729" y="2010878"/>
            <a:ext cx="4608576" cy="3241913"/>
          </a:xfrm>
        </p:spPr>
      </p:pic>
    </p:spTree>
    <p:extLst>
      <p:ext uri="{BB962C8B-B14F-4D97-AF65-F5344CB8AC3E}">
        <p14:creationId xmlns:p14="http://schemas.microsoft.com/office/powerpoint/2010/main" val="332667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D559-DF1B-46DF-9022-507782733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Lidija Kos-Stanišić, </a:t>
            </a:r>
            <a:r>
              <a:rPr lang="hr-HR" sz="3600" dirty="0" err="1"/>
              <a:t>Full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r>
              <a:rPr lang="hr-HR" sz="3600" dirty="0"/>
              <a:t> and Dean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E44F11-F6A4-4C21-977D-3E43F1DFB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698" y="2140672"/>
            <a:ext cx="5222604" cy="3912809"/>
          </a:xfrm>
        </p:spPr>
      </p:pic>
    </p:spTree>
    <p:extLst>
      <p:ext uri="{BB962C8B-B14F-4D97-AF65-F5344CB8AC3E}">
        <p14:creationId xmlns:p14="http://schemas.microsoft.com/office/powerpoint/2010/main" val="112731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7CEE5-8885-4B3B-9DB7-8FA187A8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/>
              <a:t>Zoran </a:t>
            </a:r>
            <a:r>
              <a:rPr lang="hr-HR" sz="3600" dirty="0" err="1"/>
              <a:t>Kurelić</a:t>
            </a:r>
            <a:r>
              <a:rPr lang="hr-HR" sz="3600" dirty="0"/>
              <a:t>, </a:t>
            </a:r>
            <a:r>
              <a:rPr lang="hr-HR" sz="3600" dirty="0" err="1"/>
              <a:t>Full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r>
              <a:rPr lang="hr-HR" sz="3600" dirty="0"/>
              <a:t> </a:t>
            </a:r>
            <a:r>
              <a:rPr lang="hr-HR" sz="3600" dirty="0" err="1"/>
              <a:t>With</a:t>
            </a:r>
            <a:r>
              <a:rPr lang="hr-HR" sz="3600" dirty="0"/>
              <a:t> </a:t>
            </a:r>
            <a:r>
              <a:rPr lang="hr-HR" sz="3600" dirty="0" err="1"/>
              <a:t>Tenure</a:t>
            </a:r>
            <a:r>
              <a:rPr lang="hr-HR" sz="3600" dirty="0"/>
              <a:t> and Dean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B59B74-F73F-4133-8832-911543D74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760"/>
          <a:stretch/>
        </p:blipFill>
        <p:spPr>
          <a:xfrm>
            <a:off x="3495539" y="1975759"/>
            <a:ext cx="5200921" cy="4077722"/>
          </a:xfrm>
        </p:spPr>
      </p:pic>
    </p:spTree>
    <p:extLst>
      <p:ext uri="{BB962C8B-B14F-4D97-AF65-F5344CB8AC3E}">
        <p14:creationId xmlns:p14="http://schemas.microsoft.com/office/powerpoint/2010/main" val="225798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C5504-85E6-4270-9DE9-18DE1298A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Đana Luša, </a:t>
            </a:r>
            <a:r>
              <a:rPr lang="en-US" dirty="0"/>
              <a:t>Assistant Professor and Vice-Dean for Science and International Cooperation</a:t>
            </a:r>
            <a:endParaRPr lang="hr-H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CCB942-9E31-41FF-A180-69C7CBE57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6689" y="2074860"/>
            <a:ext cx="3978621" cy="3978621"/>
          </a:xfrm>
        </p:spPr>
      </p:pic>
    </p:spTree>
    <p:extLst>
      <p:ext uri="{BB962C8B-B14F-4D97-AF65-F5344CB8AC3E}">
        <p14:creationId xmlns:p14="http://schemas.microsoft.com/office/powerpoint/2010/main" val="96864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8ADDA0-03D9-4E2B-9B30-0F082B380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Zlatan Krajina, </a:t>
            </a:r>
            <a:r>
              <a:rPr lang="en-US" dirty="0"/>
              <a:t>Assistant Professor and Vice-Dean for Science and International Cooperation</a:t>
            </a:r>
            <a:r>
              <a:rPr lang="hr-HR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8CC3F-584B-4F41-BC54-89105DD684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u="sng" dirty="0"/>
              <a:t>Media and </a:t>
            </a:r>
            <a:r>
              <a:rPr lang="hr-HR" b="1" u="sng" dirty="0" err="1"/>
              <a:t>the</a:t>
            </a:r>
            <a:r>
              <a:rPr lang="hr-HR" b="1" u="sng" dirty="0"/>
              <a:t> City</a:t>
            </a:r>
          </a:p>
          <a:p>
            <a:pPr marL="0" indent="0">
              <a:buNone/>
            </a:pPr>
            <a:r>
              <a:rPr lang="hr-HR" dirty="0"/>
              <a:t>Master </a:t>
            </a:r>
            <a:r>
              <a:rPr lang="hr-HR" dirty="0" err="1"/>
              <a:t>studies</a:t>
            </a:r>
            <a:r>
              <a:rPr lang="hr-HR" dirty="0"/>
              <a:t> – 7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 	</a:t>
            </a:r>
            <a:r>
              <a:rPr lang="hr-HR" dirty="0" err="1"/>
              <a:t>Wednesday</a:t>
            </a:r>
            <a:r>
              <a:rPr lang="hr-HR" dirty="0"/>
              <a:t>, 03.10.</a:t>
            </a:r>
          </a:p>
          <a:p>
            <a:pPr marL="0" indent="0">
              <a:buNone/>
            </a:pPr>
            <a:r>
              <a:rPr lang="hr-HR" dirty="0"/>
              <a:t>		08:30 – 11:45</a:t>
            </a:r>
          </a:p>
          <a:p>
            <a:pPr marL="0" indent="0">
              <a:buNone/>
            </a:pPr>
            <a:r>
              <a:rPr lang="hr-HR" dirty="0"/>
              <a:t>		Room: Seminar III (3rd 		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zlatan.krajina@fpzg.hr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29B8145-48DC-43F4-B655-5020CF396C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6087" y="1867338"/>
            <a:ext cx="3891218" cy="3891218"/>
          </a:xfrm>
        </p:spPr>
      </p:pic>
    </p:spTree>
    <p:extLst>
      <p:ext uri="{BB962C8B-B14F-4D97-AF65-F5344CB8AC3E}">
        <p14:creationId xmlns:p14="http://schemas.microsoft.com/office/powerpoint/2010/main" val="33757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F2639-1FD9-406A-8FBD-D2407C5BF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Marjeta </a:t>
            </a:r>
            <a:r>
              <a:rPr lang="hr-HR" sz="3600" dirty="0" err="1"/>
              <a:t>Šinko</a:t>
            </a:r>
            <a:r>
              <a:rPr lang="hr-HR" sz="3600" dirty="0"/>
              <a:t>, </a:t>
            </a:r>
            <a:r>
              <a:rPr lang="hr-HR" sz="3600" dirty="0" err="1"/>
              <a:t>PhD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2127C-1246-4FCE-A923-35CBBF97ED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u="sng" dirty="0" err="1"/>
              <a:t>Comparative</a:t>
            </a:r>
            <a:r>
              <a:rPr lang="hr-HR" b="1" u="sng" dirty="0"/>
              <a:t> </a:t>
            </a:r>
            <a:r>
              <a:rPr lang="hr-HR" b="1" u="sng" dirty="0" err="1"/>
              <a:t>Political</a:t>
            </a:r>
            <a:r>
              <a:rPr lang="hr-HR" b="1" u="sng" dirty="0"/>
              <a:t> Systems</a:t>
            </a:r>
          </a:p>
          <a:p>
            <a:pPr marL="0" indent="0">
              <a:buNone/>
            </a:pPr>
            <a:r>
              <a:rPr lang="hr-HR" dirty="0" err="1"/>
              <a:t>Bachelor</a:t>
            </a:r>
            <a:r>
              <a:rPr lang="hr-HR" dirty="0"/>
              <a:t> </a:t>
            </a:r>
            <a:r>
              <a:rPr lang="hr-HR" dirty="0" err="1"/>
              <a:t>studies</a:t>
            </a:r>
            <a:r>
              <a:rPr lang="hr-HR" dirty="0"/>
              <a:t> – 5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 	</a:t>
            </a:r>
            <a:r>
              <a:rPr lang="hr-HR" dirty="0" err="1"/>
              <a:t>Thursday</a:t>
            </a:r>
            <a:r>
              <a:rPr lang="hr-HR" dirty="0"/>
              <a:t>, 25.10.</a:t>
            </a:r>
          </a:p>
          <a:p>
            <a:pPr marL="0" indent="0">
              <a:buNone/>
            </a:pPr>
            <a:r>
              <a:rPr lang="hr-HR" dirty="0"/>
              <a:t>		19:00 – 20:30</a:t>
            </a:r>
          </a:p>
          <a:p>
            <a:pPr marL="0" indent="0">
              <a:buNone/>
            </a:pPr>
            <a:r>
              <a:rPr lang="hr-HR" dirty="0"/>
              <a:t>		Room: F3 (3rd </a:t>
            </a:r>
            <a:r>
              <a:rPr lang="hr-HR" dirty="0" err="1"/>
              <a:t>floor</a:t>
            </a:r>
            <a:r>
              <a:rPr lang="hr-HR" dirty="0"/>
              <a:t>,		</a:t>
            </a:r>
            <a:r>
              <a:rPr lang="hr-HR" dirty="0" err="1"/>
              <a:t>Fabkovićeva</a:t>
            </a:r>
            <a:r>
              <a:rPr lang="hr-HR" dirty="0"/>
              <a:t> </a:t>
            </a:r>
            <a:r>
              <a:rPr lang="hr-HR" dirty="0" err="1"/>
              <a:t>street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marjeta.sinko@fpzg.hr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B76F26-55D8-4B16-959D-63496D8216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4694"/>
          <a:stretch/>
        </p:blipFill>
        <p:spPr>
          <a:xfrm>
            <a:off x="6449949" y="1864195"/>
            <a:ext cx="4679262" cy="3584828"/>
          </a:xfrm>
        </p:spPr>
      </p:pic>
    </p:spTree>
    <p:extLst>
      <p:ext uri="{BB962C8B-B14F-4D97-AF65-F5344CB8AC3E}">
        <p14:creationId xmlns:p14="http://schemas.microsoft.com/office/powerpoint/2010/main" val="169903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3B39-93AC-4801-9110-1CF52DD7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Marta Zorko, </a:t>
            </a:r>
            <a:r>
              <a:rPr lang="hr-HR" sz="3600" dirty="0" err="1"/>
              <a:t>Associate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343C-DC8E-4BF0-8FAC-D705C9BA95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u="sng" dirty="0" err="1"/>
              <a:t>Contemporary</a:t>
            </a:r>
            <a:r>
              <a:rPr lang="hr-HR" b="1" u="sng" dirty="0"/>
              <a:t> </a:t>
            </a:r>
            <a:r>
              <a:rPr lang="hr-HR" b="1" u="sng" dirty="0" err="1"/>
              <a:t>Geopolitical</a:t>
            </a:r>
            <a:r>
              <a:rPr lang="hr-HR" b="1" u="sng" dirty="0"/>
              <a:t> Issues </a:t>
            </a:r>
          </a:p>
          <a:p>
            <a:pPr marL="0" indent="0">
              <a:buNone/>
            </a:pPr>
            <a:r>
              <a:rPr lang="hr-HR" dirty="0" err="1"/>
              <a:t>Bachelor</a:t>
            </a:r>
            <a:r>
              <a:rPr lang="hr-HR" dirty="0"/>
              <a:t> </a:t>
            </a:r>
            <a:r>
              <a:rPr lang="hr-HR" dirty="0" err="1"/>
              <a:t>studes</a:t>
            </a:r>
            <a:r>
              <a:rPr lang="hr-HR" dirty="0"/>
              <a:t> – 5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	</a:t>
            </a:r>
            <a:r>
              <a:rPr lang="hr-HR" dirty="0" err="1"/>
              <a:t>Wednesday</a:t>
            </a:r>
            <a:r>
              <a:rPr lang="hr-HR" dirty="0"/>
              <a:t>, 31.10.</a:t>
            </a:r>
          </a:p>
          <a:p>
            <a:pPr marL="0" indent="0">
              <a:buNone/>
            </a:pPr>
            <a:r>
              <a:rPr lang="hr-HR" dirty="0"/>
              <a:t>		19:00 – 20:30</a:t>
            </a:r>
          </a:p>
          <a:p>
            <a:pPr marL="0" indent="0">
              <a:buNone/>
            </a:pPr>
            <a:r>
              <a:rPr lang="hr-HR" dirty="0"/>
              <a:t>		Room: D (2nd 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mzorko@fpzg.hr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E4C72D-B14D-4F0D-9B06-E8BEA97834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075"/>
          <a:stretch/>
        </p:blipFill>
        <p:spPr>
          <a:xfrm>
            <a:off x="6750013" y="2010879"/>
            <a:ext cx="4304839" cy="3438143"/>
          </a:xfrm>
        </p:spPr>
      </p:pic>
    </p:spTree>
    <p:extLst>
      <p:ext uri="{BB962C8B-B14F-4D97-AF65-F5344CB8AC3E}">
        <p14:creationId xmlns:p14="http://schemas.microsoft.com/office/powerpoint/2010/main" val="427410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DA616-024A-40F5-B743-F4DE1A622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Igor Vidačak, </a:t>
            </a:r>
            <a:r>
              <a:rPr lang="hr-HR" sz="3600" dirty="0" err="1"/>
              <a:t>Associate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097A2-FCC9-41A2-B887-216BDD21C8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EU Enlargement and Europeanization of Croatia</a:t>
            </a:r>
            <a:endParaRPr lang="hr-HR" b="1" u="sng" dirty="0"/>
          </a:p>
          <a:p>
            <a:pPr marL="0" indent="0">
              <a:buNone/>
            </a:pPr>
            <a:r>
              <a:rPr lang="hr-HR" dirty="0" err="1"/>
              <a:t>Bachelor</a:t>
            </a:r>
            <a:r>
              <a:rPr lang="hr-HR" dirty="0"/>
              <a:t> </a:t>
            </a:r>
            <a:r>
              <a:rPr lang="hr-HR" dirty="0" err="1"/>
              <a:t>studies</a:t>
            </a:r>
            <a:r>
              <a:rPr lang="hr-HR" dirty="0"/>
              <a:t> – 5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	</a:t>
            </a:r>
            <a:r>
              <a:rPr lang="hr-HR" dirty="0" err="1"/>
              <a:t>Friday</a:t>
            </a:r>
            <a:r>
              <a:rPr lang="hr-HR" dirty="0"/>
              <a:t>, 05.10.</a:t>
            </a:r>
          </a:p>
          <a:p>
            <a:pPr marL="0" indent="0">
              <a:buNone/>
            </a:pPr>
            <a:r>
              <a:rPr lang="hr-HR" dirty="0"/>
              <a:t>		12:00 – 15:15</a:t>
            </a:r>
          </a:p>
          <a:p>
            <a:pPr marL="0" indent="0">
              <a:buNone/>
            </a:pPr>
            <a:r>
              <a:rPr lang="hr-HR" dirty="0"/>
              <a:t>		Room: C (2nd 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igor.vidacak@fpzg.hr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C552C85-3A5F-4190-A3FF-9C629C7E7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5870" y="1864194"/>
            <a:ext cx="3441435" cy="3584828"/>
          </a:xfrm>
        </p:spPr>
      </p:pic>
    </p:spTree>
    <p:extLst>
      <p:ext uri="{BB962C8B-B14F-4D97-AF65-F5344CB8AC3E}">
        <p14:creationId xmlns:p14="http://schemas.microsoft.com/office/powerpoint/2010/main" val="243901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C69-F95D-49CE-8876-1D0F621AA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>Gordana Vilović, </a:t>
            </a:r>
            <a:r>
              <a:rPr lang="hr-HR" sz="3600" dirty="0" err="1"/>
              <a:t>Full</a:t>
            </a:r>
            <a:r>
              <a:rPr lang="hr-HR" sz="3600" dirty="0"/>
              <a:t> </a:t>
            </a:r>
            <a:r>
              <a:rPr lang="hr-HR" sz="3600" dirty="0" err="1"/>
              <a:t>Professor</a:t>
            </a:r>
            <a:r>
              <a:rPr lang="hr-HR" sz="3600" dirty="0"/>
              <a:t> and V</a:t>
            </a:r>
            <a:r>
              <a:rPr lang="en-US" sz="3600" dirty="0"/>
              <a:t>ice-</a:t>
            </a:r>
            <a:r>
              <a:rPr lang="hr-HR" sz="3600" dirty="0"/>
              <a:t>D</a:t>
            </a:r>
            <a:r>
              <a:rPr lang="en-US" sz="3600" dirty="0" err="1"/>
              <a:t>ean</a:t>
            </a:r>
            <a:r>
              <a:rPr lang="en-US" sz="3600" dirty="0"/>
              <a:t> for </a:t>
            </a:r>
            <a:r>
              <a:rPr lang="hr-HR" sz="3600" dirty="0"/>
              <a:t>A</a:t>
            </a:r>
            <a:r>
              <a:rPr lang="en-US" sz="3600" dirty="0" err="1"/>
              <a:t>cademic</a:t>
            </a:r>
            <a:r>
              <a:rPr lang="en-US" sz="3600" dirty="0"/>
              <a:t> and </a:t>
            </a:r>
            <a:r>
              <a:rPr lang="hr-HR" sz="3600" dirty="0"/>
              <a:t>S</a:t>
            </a:r>
            <a:r>
              <a:rPr lang="en-US" sz="3600" dirty="0" err="1"/>
              <a:t>tudent</a:t>
            </a:r>
            <a:r>
              <a:rPr lang="en-US" sz="3600" dirty="0"/>
              <a:t> </a:t>
            </a:r>
            <a:r>
              <a:rPr lang="hr-HR" sz="3600" dirty="0"/>
              <a:t>A</a:t>
            </a:r>
            <a:r>
              <a:rPr lang="en-US" sz="3600" dirty="0" err="1"/>
              <a:t>ffairs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24ED8-84ED-4A63-809E-EFCEBA1A9C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u="sng" dirty="0"/>
              <a:t>Media and </a:t>
            </a:r>
            <a:r>
              <a:rPr lang="hr-HR" b="1" u="sng" dirty="0" err="1"/>
              <a:t>Child</a:t>
            </a:r>
            <a:r>
              <a:rPr lang="hr-HR" b="1" u="sng" dirty="0"/>
              <a:t> Rights </a:t>
            </a:r>
          </a:p>
          <a:p>
            <a:pPr marL="0" indent="0">
              <a:buNone/>
            </a:pPr>
            <a:r>
              <a:rPr lang="hr-HR" dirty="0" err="1"/>
              <a:t>Bachelor</a:t>
            </a:r>
            <a:r>
              <a:rPr lang="hr-HR" dirty="0"/>
              <a:t> </a:t>
            </a:r>
            <a:r>
              <a:rPr lang="hr-HR" dirty="0" err="1"/>
              <a:t>studies</a:t>
            </a:r>
            <a:r>
              <a:rPr lang="hr-HR" dirty="0"/>
              <a:t> – 5 ECTS</a:t>
            </a:r>
          </a:p>
          <a:p>
            <a:pPr marL="0" indent="0">
              <a:buNone/>
            </a:pPr>
            <a:r>
              <a:rPr lang="hr-HR" dirty="0"/>
              <a:t>First </a:t>
            </a:r>
            <a:r>
              <a:rPr lang="hr-HR" dirty="0" err="1"/>
              <a:t>meeting</a:t>
            </a:r>
            <a:r>
              <a:rPr lang="hr-HR" dirty="0"/>
              <a:t>:	</a:t>
            </a:r>
            <a:r>
              <a:rPr lang="hr-HR" dirty="0" err="1"/>
              <a:t>Tuesday</a:t>
            </a:r>
            <a:r>
              <a:rPr lang="hr-HR" dirty="0"/>
              <a:t>, 16.10.</a:t>
            </a:r>
          </a:p>
          <a:p>
            <a:pPr marL="0" indent="0">
              <a:buNone/>
            </a:pPr>
            <a:r>
              <a:rPr lang="hr-HR" dirty="0"/>
              <a:t>		16:30 – 18:00</a:t>
            </a:r>
          </a:p>
          <a:p>
            <a:pPr marL="0" indent="0">
              <a:buNone/>
            </a:pPr>
            <a:r>
              <a:rPr lang="hr-HR" dirty="0"/>
              <a:t>		Room: 18 (4th </a:t>
            </a:r>
            <a:r>
              <a:rPr lang="hr-HR" dirty="0" err="1"/>
              <a:t>floor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Email: gordana.vilovic@fpzg.hr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604B231-F96E-4E8F-B64A-E864D3B793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0188" y="2010878"/>
            <a:ext cx="2876013" cy="3438144"/>
          </a:xfrm>
        </p:spPr>
      </p:pic>
    </p:spTree>
    <p:extLst>
      <p:ext uri="{BB962C8B-B14F-4D97-AF65-F5344CB8AC3E}">
        <p14:creationId xmlns:p14="http://schemas.microsoft.com/office/powerpoint/2010/main" val="427648354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287</TotalTime>
  <Words>269</Words>
  <Application>Microsoft Office PowerPoint</Application>
  <PresentationFormat>Widescreen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Palatino Linotype</vt:lpstr>
      <vt:lpstr>Gallery</vt:lpstr>
      <vt:lpstr>Introducing…</vt:lpstr>
      <vt:lpstr>Lidija Kos-Stanišić, Full Professor and Dean</vt:lpstr>
      <vt:lpstr>Zoran Kurelić, Full Professor With Tenure and Dean</vt:lpstr>
      <vt:lpstr>Đana Luša, Assistant Professor and Vice-Dean for Science and International Cooperation</vt:lpstr>
      <vt:lpstr>Zlatan Krajina, Assistant Professor and Vice-Dean for Science and International Cooperation </vt:lpstr>
      <vt:lpstr>Marjeta Šinko, PhD</vt:lpstr>
      <vt:lpstr>Marta Zorko, Associate Professor</vt:lpstr>
      <vt:lpstr>Igor Vidačak, Associate Professor</vt:lpstr>
      <vt:lpstr>Gordana Vilović, Full Professor and Vice-Dean for Academic and Student Affairs</vt:lpstr>
      <vt:lpstr> Dario Nikić Čakar, Assistant Professor and ECTS Coordinator</vt:lpstr>
      <vt:lpstr>Tihomir Cipek, Full Professor With Tenure</vt:lpstr>
      <vt:lpstr>Nebojša Blanuša, Associate Professor</vt:lpstr>
      <vt:lpstr>Nenad Zakošek, Full Professor With Tenure</vt:lpstr>
      <vt:lpstr> Dagmar Radin, Associate Professor</vt:lpstr>
      <vt:lpstr>Boris Havel, Assistant Professor</vt:lpstr>
      <vt:lpstr>Tena Perišin, Associate Professor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Introducing…</dc:title>
  <dc:creator>Toni Kliškić</dc:creator>
  <cp:lastModifiedBy>Toni Kliškić</cp:lastModifiedBy>
  <cp:revision>12</cp:revision>
  <dcterms:created xsi:type="dcterms:W3CDTF">2018-09-25T07:18:48Z</dcterms:created>
  <dcterms:modified xsi:type="dcterms:W3CDTF">2018-09-27T12:11:36Z</dcterms:modified>
</cp:coreProperties>
</file>